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2.xml" ContentType="application/vnd.openxmlformats-officedocument.theme+xml"/>
  <Override PartName="/ppt/theme/theme9.xml" ContentType="application/vnd.openxmlformats-officedocument.theme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theme/theme8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theme" Target="theme/theme1.xml"/><Relationship Id="rId11" Type="http://schemas.openxmlformats.org/officeDocument/2006/relationships/theme" Target="theme/theme2.xml"/><Relationship Id="rId12" Type="http://schemas.openxmlformats.org/officeDocument/2006/relationships/theme" Target="theme/theme3.xml"/><Relationship Id="rId13" Type="http://schemas.openxmlformats.org/officeDocument/2006/relationships/theme" Target="theme/theme4.xml"/><Relationship Id="rId14" Type="http://schemas.openxmlformats.org/officeDocument/2006/relationships/theme" Target="theme/theme5.xml"/><Relationship Id="rId15" Type="http://schemas.openxmlformats.org/officeDocument/2006/relationships/theme" Target="theme/theme6.xml"/><Relationship Id="rId16" Type="http://schemas.openxmlformats.org/officeDocument/2006/relationships/theme" Target="theme/theme7.xml"/><Relationship Id="rId17" Type="http://schemas.openxmlformats.org/officeDocument/2006/relationships/theme" Target="theme/theme8.xml"/><Relationship Id="rId18" Type="http://schemas.openxmlformats.org/officeDocument/2006/relationships/theme" Target="theme/theme9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presProps" Target="presProps.xml" /><Relationship Id="rId33" Type="http://schemas.openxmlformats.org/officeDocument/2006/relationships/tableStyles" Target="tableStyles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3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3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3"/>
          <a:stretch/>
        </p:blipFill>
        <p:spPr bwMode="auto"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 bwMode="auto"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4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 bwMode="auto"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 bwMode="auto">
          <a:xfrm>
            <a:off x="731520" y="328320"/>
            <a:ext cx="13167000" cy="1373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de-DE" sz="4400" b="0" u="none" strike="noStrike">
                <a:solidFill>
                  <a:srgbClr val="FFFFFF"/>
                </a:solidFill>
                <a:latin typeface="Arial"/>
              </a:rPr>
              <a:t>Format des Titeltextes durch Klicken bearbeiten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 bwMode="auto"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3200" b="0" u="none" strike="noStrike">
                <a:solidFill>
                  <a:srgbClr val="FFFFFF"/>
                </a:solidFill>
                <a:latin typeface="Arial"/>
              </a:rPr>
              <a:t>Format des Gliederungstextes durch Klicken bearbeiten</a:t>
            </a:r>
            <a:endParaRPr lang="de-DE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800" b="0" u="none" strike="noStrike">
                <a:solidFill>
                  <a:srgbClr val="FFFFFF"/>
                </a:solidFill>
                <a:latin typeface="Arial"/>
              </a:rPr>
              <a:t>Zweite Gliederungsebene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400" b="0" u="none" strike="noStrike">
                <a:solidFill>
                  <a:srgbClr val="FFFFFF"/>
                </a:solidFill>
                <a:latin typeface="Arial"/>
              </a:rPr>
              <a:t>Dritte Gliederungsebene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Vierte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Fünfte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Sechste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de-DE" sz="2000" b="0" u="none" strike="noStrike">
                <a:solidFill>
                  <a:srgbClr val="FFFFFF"/>
                </a:solidFill>
                <a:latin typeface="Arial"/>
              </a:rPr>
              <a:t>Siebte Gliederungsebene</a:t>
            </a:r>
            <a:endParaRPr lang="de-DE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Text 0"/>
          <p:cNvSpPr/>
          <p:nvPr/>
        </p:nvSpPr>
        <p:spPr bwMode="auto">
          <a:xfrm>
            <a:off x="6350039" y="2606400"/>
            <a:ext cx="7415640" cy="15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Machine Learning Project Overview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 1"/>
          <p:cNvSpPr/>
          <p:nvPr/>
        </p:nvSpPr>
        <p:spPr bwMode="auto">
          <a:xfrm>
            <a:off x="6350039" y="4519080"/>
            <a:ext cx="741564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Predicting Navigational Status of Vessels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 4"/>
          <p:cNvSpPr/>
          <p:nvPr/>
        </p:nvSpPr>
        <p:spPr bwMode="auto">
          <a:xfrm>
            <a:off x="6868440" y="5191560"/>
            <a:ext cx="22730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3399"/>
              </a:lnSpc>
              <a:tabLst>
                <a:tab pos="0" algn="l"/>
              </a:tabLst>
              <a:defRPr/>
            </a:pPr>
            <a:r>
              <a:rPr lang="en-US" sz="2400" b="1" u="none" strike="noStrike">
                <a:solidFill>
                  <a:srgbClr val="E2E6E9"/>
                </a:solidFill>
                <a:latin typeface="Merriweather Bold"/>
                <a:ea typeface="Merriweather Bold"/>
              </a:rPr>
              <a:t>by Peter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3"/>
          <a:stretch/>
        </p:blipFill>
        <p:spPr bwMode="auto">
          <a:xfrm>
            <a:off x="12780000" y="774000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 bwMode="auto">
          <a:xfrm>
            <a:off x="863640" y="1670040"/>
            <a:ext cx="670032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Challenges and Errors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2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863640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1"/>
          <p:cNvSpPr/>
          <p:nvPr/>
        </p:nvSpPr>
        <p:spPr bwMode="auto">
          <a:xfrm>
            <a:off x="863640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Data size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3"/>
          <a:stretch/>
        </p:blipFill>
        <p:spPr bwMode="auto">
          <a:xfrm>
            <a:off x="5288039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2"/>
          <p:cNvSpPr/>
          <p:nvPr/>
        </p:nvSpPr>
        <p:spPr bwMode="auto">
          <a:xfrm>
            <a:off x="5288039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Standardization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6" name="Image 2" descr="preencoded.png"/>
          <p:cNvPicPr/>
          <p:nvPr/>
        </p:nvPicPr>
        <p:blipFill>
          <a:blip r:embed="rId4"/>
          <a:stretch/>
        </p:blipFill>
        <p:spPr bwMode="auto">
          <a:xfrm>
            <a:off x="9712440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3"/>
          <p:cNvSpPr/>
          <p:nvPr/>
        </p:nvSpPr>
        <p:spPr bwMode="auto">
          <a:xfrm>
            <a:off x="9712440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Model architecture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8" name="Image 3" descr="preencoded.png"/>
          <p:cNvPicPr/>
          <p:nvPr/>
        </p:nvPicPr>
        <p:blipFill>
          <a:blip r:embed="rId5"/>
          <a:stretch/>
        </p:blipFill>
        <p:spPr bwMode="auto">
          <a:xfrm>
            <a:off x="863640" y="492480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" name="Text 4"/>
          <p:cNvSpPr/>
          <p:nvPr/>
        </p:nvSpPr>
        <p:spPr bwMode="auto">
          <a:xfrm>
            <a:off x="863640" y="5788440"/>
            <a:ext cx="36180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Hyperparameter tuning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0" name="Image 4" descr="preencoded.png"/>
          <p:cNvPicPr/>
          <p:nvPr/>
        </p:nvPicPr>
        <p:blipFill>
          <a:blip r:embed="rId6"/>
          <a:stretch/>
        </p:blipFill>
        <p:spPr bwMode="auto">
          <a:xfrm>
            <a:off x="5288039" y="492480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 5"/>
          <p:cNvSpPr/>
          <p:nvPr/>
        </p:nvSpPr>
        <p:spPr bwMode="auto">
          <a:xfrm>
            <a:off x="5288039" y="5788440"/>
            <a:ext cx="405360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Dynamic time-slot modeling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7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Text 0"/>
          <p:cNvSpPr/>
          <p:nvPr/>
        </p:nvSpPr>
        <p:spPr bwMode="auto">
          <a:xfrm>
            <a:off x="863640" y="1539000"/>
            <a:ext cx="6170039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Future Work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Shape 1"/>
          <p:cNvSpPr/>
          <p:nvPr/>
        </p:nvSpPr>
        <p:spPr bwMode="auto">
          <a:xfrm>
            <a:off x="863640" y="2804040"/>
            <a:ext cx="16120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45" name="Text 2"/>
          <p:cNvSpPr/>
          <p:nvPr/>
        </p:nvSpPr>
        <p:spPr bwMode="auto">
          <a:xfrm>
            <a:off x="1125720" y="2996640"/>
            <a:ext cx="13500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384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 3"/>
          <p:cNvSpPr/>
          <p:nvPr/>
        </p:nvSpPr>
        <p:spPr bwMode="auto">
          <a:xfrm>
            <a:off x="2723400" y="3050640"/>
            <a:ext cx="504828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Expand to more vessel categories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Shape 4"/>
          <p:cNvSpPr/>
          <p:nvPr/>
        </p:nvSpPr>
        <p:spPr bwMode="auto">
          <a:xfrm>
            <a:off x="2599920" y="3667680"/>
            <a:ext cx="11042640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-34560" rIns="90000" bIns="-3456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48" name="Shape 5"/>
          <p:cNvSpPr/>
          <p:nvPr/>
        </p:nvSpPr>
        <p:spPr bwMode="auto">
          <a:xfrm>
            <a:off x="863640" y="3806280"/>
            <a:ext cx="32248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49" name="Text 6"/>
          <p:cNvSpPr/>
          <p:nvPr/>
        </p:nvSpPr>
        <p:spPr bwMode="auto">
          <a:xfrm>
            <a:off x="1125720" y="3999240"/>
            <a:ext cx="18396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384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Text 7"/>
          <p:cNvSpPr/>
          <p:nvPr/>
        </p:nvSpPr>
        <p:spPr bwMode="auto">
          <a:xfrm>
            <a:off x="4336200" y="4053240"/>
            <a:ext cx="56811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Develop dynamic time-slot modeling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Shape 8"/>
          <p:cNvSpPr/>
          <p:nvPr/>
        </p:nvSpPr>
        <p:spPr bwMode="auto">
          <a:xfrm>
            <a:off x="4212720" y="4670280"/>
            <a:ext cx="9429840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-34560" rIns="90000" bIns="-3456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52" name="Shape 9"/>
          <p:cNvSpPr/>
          <p:nvPr/>
        </p:nvSpPr>
        <p:spPr bwMode="auto">
          <a:xfrm>
            <a:off x="863640" y="4808880"/>
            <a:ext cx="48376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53" name="Text 10"/>
          <p:cNvSpPr/>
          <p:nvPr/>
        </p:nvSpPr>
        <p:spPr bwMode="auto">
          <a:xfrm>
            <a:off x="1125720" y="5001840"/>
            <a:ext cx="17208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384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11"/>
          <p:cNvSpPr/>
          <p:nvPr/>
        </p:nvSpPr>
        <p:spPr bwMode="auto">
          <a:xfrm>
            <a:off x="5949000" y="5055840"/>
            <a:ext cx="47559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Incorporate additional features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Shape 12"/>
          <p:cNvSpPr/>
          <p:nvPr/>
        </p:nvSpPr>
        <p:spPr bwMode="auto">
          <a:xfrm>
            <a:off x="5825520" y="5672880"/>
            <a:ext cx="7817039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-34560" rIns="90000" bIns="-3456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56" name="Shape 13"/>
          <p:cNvSpPr/>
          <p:nvPr/>
        </p:nvSpPr>
        <p:spPr bwMode="auto">
          <a:xfrm>
            <a:off x="863640" y="5811480"/>
            <a:ext cx="645084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57" name="Text 14"/>
          <p:cNvSpPr/>
          <p:nvPr/>
        </p:nvSpPr>
        <p:spPr bwMode="auto">
          <a:xfrm>
            <a:off x="1125720" y="6004080"/>
            <a:ext cx="19800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384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4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 15"/>
          <p:cNvSpPr/>
          <p:nvPr/>
        </p:nvSpPr>
        <p:spPr bwMode="auto">
          <a:xfrm>
            <a:off x="7562160" y="6058080"/>
            <a:ext cx="39567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Predict vessel movements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Text 0"/>
          <p:cNvSpPr/>
          <p:nvPr/>
        </p:nvSpPr>
        <p:spPr bwMode="auto">
          <a:xfrm>
            <a:off x="863640" y="1539000"/>
            <a:ext cx="414216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de-DE" sz="4850" b="0" u="none" strike="noStrike">
                <a:solidFill>
                  <a:srgbClr val="FFFFFF"/>
                </a:solidFill>
                <a:latin typeface="Arial"/>
                <a:ea typeface="Arial"/>
              </a:rPr>
              <a:t>Image Sources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3"/>
          <p:cNvSpPr/>
          <p:nvPr/>
        </p:nvSpPr>
        <p:spPr bwMode="auto">
          <a:xfrm>
            <a:off x="272880" y="3060000"/>
            <a:ext cx="14357520" cy="14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16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Introduction Slide: </a:t>
            </a:r>
            <a:endParaRPr lang="de-DE" sz="16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de-DE" sz="16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1: </a:t>
            </a:r>
            <a:r>
              <a:rPr lang="de-DE" sz="1600" b="0" u="none" strike="noStrike">
                <a:solidFill>
                  <a:srgbClr val="FFFFFF"/>
                </a:solidFill>
                <a:latin typeface="Merriweather"/>
                <a:ea typeface="Merriweather"/>
              </a:rPr>
              <a:t>https://2.bp.blogspot.com/-QYefxeGt3QE/V3fL</a:t>
            </a:r>
            <a:r>
              <a:rPr lang="de-DE" sz="16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HG7Bz_I/AAAAAAAAAGU/5CVK-aRw9nMmDivAB7Udm01jBJnz7x5OwCLcB/s1600/ecdis.jpg</a:t>
            </a:r>
            <a:endParaRPr lang="de-DE" sz="16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de-DE" sz="16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2: https://upload.wikimedia.org/wikipedia/commons/thumb/2/2e/526C0940.jpg/640px-526C0940.jpg</a:t>
            </a:r>
            <a:endParaRPr lang="de-DE" sz="16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de-DE" sz="16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3:</a:t>
            </a:r>
            <a:endParaRPr lang="de-DE" sz="1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Text 0"/>
          <p:cNvSpPr/>
          <p:nvPr/>
        </p:nvSpPr>
        <p:spPr bwMode="auto">
          <a:xfrm>
            <a:off x="863640" y="763920"/>
            <a:ext cx="6170039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Introduction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 1"/>
          <p:cNvSpPr/>
          <p:nvPr/>
        </p:nvSpPr>
        <p:spPr bwMode="auto">
          <a:xfrm>
            <a:off x="863640" y="2152440"/>
            <a:ext cx="49968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AIS Data for Vessel Classification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Text 2"/>
          <p:cNvSpPr/>
          <p:nvPr/>
        </p:nvSpPr>
        <p:spPr bwMode="auto">
          <a:xfrm>
            <a:off x="86364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 3"/>
          <p:cNvSpPr/>
          <p:nvPr/>
        </p:nvSpPr>
        <p:spPr bwMode="auto">
          <a:xfrm>
            <a:off x="7624080" y="215244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Applications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Text 4"/>
          <p:cNvSpPr/>
          <p:nvPr/>
        </p:nvSpPr>
        <p:spPr bwMode="auto">
          <a:xfrm>
            <a:off x="7624080" y="2784600"/>
            <a:ext cx="614952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Applications: Safety/security (e.g., illegal fishing detection, early warnings) Providing insights for mariners Simulating realistic vessel behavior in traffic models.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 bwMode="auto">
          <a:xfrm>
            <a:off x="731879" y="5241600"/>
            <a:ext cx="3889080" cy="278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 bwMode="auto">
          <a:xfrm>
            <a:off x="5327640" y="5270400"/>
            <a:ext cx="4032360" cy="269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tretch/>
        </p:blipFill>
        <p:spPr bwMode="auto">
          <a:xfrm>
            <a:off x="9720000" y="5311440"/>
            <a:ext cx="3846960" cy="270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17"/>
          <p:cNvSpPr/>
          <p:nvPr/>
        </p:nvSpPr>
        <p:spPr bwMode="auto">
          <a:xfrm>
            <a:off x="1440000" y="4500000"/>
            <a:ext cx="11700000" cy="54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1" u="none" strike="noStrike">
                <a:solidFill>
                  <a:srgbClr val="E2E6E9"/>
                </a:solidFill>
                <a:latin typeface="Merriweather"/>
                <a:ea typeface="Merriweather"/>
              </a:rPr>
              <a:t>Focus in this project: Binary classification between fishing and underway using engine. </a:t>
            </a:r>
            <a:endParaRPr lang="de-DE" sz="1900" b="1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endParaRPr lang="de-DE" sz="1900" b="1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 18"/>
          <p:cNvSpPr/>
          <p:nvPr/>
        </p:nvSpPr>
        <p:spPr bwMode="auto">
          <a:xfrm>
            <a:off x="86328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19"/>
          <p:cNvSpPr/>
          <p:nvPr/>
        </p:nvSpPr>
        <p:spPr bwMode="auto">
          <a:xfrm>
            <a:off x="86328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 bwMode="auto">
          <a:xfrm>
            <a:off x="6274440" y="765000"/>
            <a:ext cx="5627880" cy="7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5499"/>
              </a:lnSpc>
              <a:tabLst>
                <a:tab pos="0" algn="l"/>
              </a:tabLst>
              <a:defRPr/>
            </a:pPr>
            <a:r>
              <a:rPr lang="en-US" sz="44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Literature Review</a:t>
            </a:r>
            <a:endParaRPr lang="de-DE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 bwMode="auto">
          <a:xfrm>
            <a:off x="6274080" y="16200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5" name="Text 2"/>
          <p:cNvSpPr/>
          <p:nvPr/>
        </p:nvSpPr>
        <p:spPr bwMode="auto">
          <a:xfrm>
            <a:off x="6453000" y="1704240"/>
            <a:ext cx="1479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650"/>
              </a:lnSpc>
              <a:tabLst>
                <a:tab pos="0" algn="l"/>
              </a:tabLst>
              <a:defRPr/>
            </a:pPr>
            <a:r>
              <a:rPr lang="en-US" sz="26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lang="de-DE" sz="26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 3"/>
          <p:cNvSpPr/>
          <p:nvPr/>
        </p:nvSpPr>
        <p:spPr bwMode="auto">
          <a:xfrm>
            <a:off x="7005600" y="1620000"/>
            <a:ext cx="29394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750"/>
              </a:lnSpc>
              <a:tabLst>
                <a:tab pos="0" algn="l"/>
              </a:tabLst>
              <a:defRPr/>
            </a:pPr>
            <a:r>
              <a:rPr lang="en-US" sz="2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Kaggle - AI in Maritime Industry</a:t>
            </a:r>
            <a:endParaRPr lang="de-DE" sz="2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4"/>
          <p:cNvSpPr/>
          <p:nvPr/>
        </p:nvSpPr>
        <p:spPr bwMode="auto">
          <a:xfrm>
            <a:off x="7005600" y="2458800"/>
            <a:ext cx="2939400" cy="25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801"/>
              </a:lnSpc>
              <a:tabLst>
                <a:tab pos="0" algn="l"/>
              </a:tabLst>
              <a:defRPr/>
            </a:pPr>
            <a:r>
              <a:rPr lang="en-US" sz="17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Predict ship types using AIS data. Methods include EDA, feature engineering, and LightGBM. Key insight: AIS data preprocessing and feature selection.</a:t>
            </a:r>
            <a:endParaRPr lang="de-DE" sz="17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Shape 5"/>
          <p:cNvSpPr/>
          <p:nvPr/>
        </p:nvSpPr>
        <p:spPr bwMode="auto">
          <a:xfrm>
            <a:off x="10170720" y="16200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9" name="Text 6"/>
          <p:cNvSpPr/>
          <p:nvPr/>
        </p:nvSpPr>
        <p:spPr bwMode="auto">
          <a:xfrm>
            <a:off x="10323000" y="1704240"/>
            <a:ext cx="201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650"/>
              </a:lnSpc>
              <a:tabLst>
                <a:tab pos="0" algn="l"/>
              </a:tabLst>
              <a:defRPr/>
            </a:pPr>
            <a:r>
              <a:rPr lang="en-US" sz="26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lang="de-DE" sz="26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Text 7"/>
          <p:cNvSpPr/>
          <p:nvPr/>
        </p:nvSpPr>
        <p:spPr bwMode="auto">
          <a:xfrm>
            <a:off x="10902240" y="1620000"/>
            <a:ext cx="29394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750"/>
              </a:lnSpc>
              <a:tabLst>
                <a:tab pos="0" algn="l"/>
              </a:tabLst>
              <a:defRPr/>
            </a:pPr>
            <a:r>
              <a:rPr lang="en-US" sz="2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Article - Ship Behavior Prediction</a:t>
            </a:r>
            <a:endParaRPr lang="de-DE" sz="2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8"/>
          <p:cNvSpPr/>
          <p:nvPr/>
        </p:nvSpPr>
        <p:spPr bwMode="auto">
          <a:xfrm>
            <a:off x="10902240" y="2458800"/>
            <a:ext cx="2939400" cy="21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801"/>
              </a:lnSpc>
              <a:tabLst>
                <a:tab pos="0" algn="l"/>
              </a:tabLst>
              <a:defRPr/>
            </a:pPr>
            <a:r>
              <a:rPr lang="en-US" sz="17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Predict trajectories with VRAE and sequence-to-sequence models. Key insight: Localized clustering improves predictive accuracy.</a:t>
            </a:r>
            <a:endParaRPr lang="de-DE" sz="17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Shape 9"/>
          <p:cNvSpPr/>
          <p:nvPr/>
        </p:nvSpPr>
        <p:spPr bwMode="auto">
          <a:xfrm>
            <a:off x="6274080" y="51408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3" name="Text 10"/>
          <p:cNvSpPr/>
          <p:nvPr/>
        </p:nvSpPr>
        <p:spPr bwMode="auto">
          <a:xfrm>
            <a:off x="6432840" y="5225400"/>
            <a:ext cx="1882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650"/>
              </a:lnSpc>
              <a:tabLst>
                <a:tab pos="0" algn="l"/>
              </a:tabLst>
              <a:defRPr/>
            </a:pPr>
            <a:r>
              <a:rPr lang="en-US" sz="26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lang="de-DE" sz="26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 bwMode="auto">
          <a:xfrm>
            <a:off x="7005600" y="5140800"/>
            <a:ext cx="42624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750"/>
              </a:lnSpc>
              <a:tabLst>
                <a:tab pos="0" algn="l"/>
              </a:tabLst>
              <a:defRPr/>
            </a:pPr>
            <a:r>
              <a:rPr lang="en-US" sz="2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Fishing watch - Vessel Scoring</a:t>
            </a:r>
            <a:endParaRPr lang="de-DE" sz="2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 12"/>
          <p:cNvSpPr/>
          <p:nvPr/>
        </p:nvSpPr>
        <p:spPr bwMode="auto">
          <a:xfrm>
            <a:off x="7005600" y="5627880"/>
            <a:ext cx="683568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801"/>
              </a:lnSpc>
              <a:tabLst>
                <a:tab pos="0" algn="l"/>
              </a:tabLst>
              <a:defRPr/>
            </a:pPr>
            <a:r>
              <a:rPr lang="en-US" sz="17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Detect fishing activities using heuristic and ML models. Key insight: Multi-window, gear-specific models enhance detection.</a:t>
            </a:r>
            <a:endParaRPr lang="de-DE" sz="17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Text 16"/>
          <p:cNvSpPr/>
          <p:nvPr/>
        </p:nvSpPr>
        <p:spPr bwMode="auto">
          <a:xfrm>
            <a:off x="8640000" y="6840000"/>
            <a:ext cx="593568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801"/>
              </a:lnSpc>
              <a:tabLst>
                <a:tab pos="0" algn="l"/>
              </a:tabLst>
              <a:defRPr/>
            </a:pPr>
            <a:r>
              <a:rPr lang="en-US" sz="17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Please see the repository for full quotation and links.</a:t>
            </a:r>
            <a:endParaRPr lang="de-DE" sz="175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0"/>
          <p:cNvSpPr/>
          <p:nvPr/>
        </p:nvSpPr>
        <p:spPr bwMode="auto">
          <a:xfrm>
            <a:off x="684720" y="707040"/>
            <a:ext cx="557028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4799"/>
              </a:lnSpc>
              <a:tabLst>
                <a:tab pos="0" algn="l"/>
              </a:tabLst>
              <a:defRPr/>
            </a:pPr>
            <a:r>
              <a:rPr lang="en-US" sz="3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Dataset Characteristics</a:t>
            </a:r>
            <a:endParaRPr lang="de-DE" sz="3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Shape 1"/>
          <p:cNvSpPr/>
          <p:nvPr/>
        </p:nvSpPr>
        <p:spPr bwMode="auto">
          <a:xfrm>
            <a:off x="684720" y="1612080"/>
            <a:ext cx="4202640" cy="207396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1" name="Text 2"/>
          <p:cNvSpPr/>
          <p:nvPr/>
        </p:nvSpPr>
        <p:spPr bwMode="auto">
          <a:xfrm>
            <a:off x="910440" y="181548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Grouped by vessel and filtered by area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 3"/>
          <p:cNvSpPr/>
          <p:nvPr/>
        </p:nvSpPr>
        <p:spPr bwMode="auto">
          <a:xfrm>
            <a:off x="910440" y="254412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Grouped by vessel and filtered by area to ensure clarity (e.g., open sea vs. anchorage areas).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Shape 4"/>
          <p:cNvSpPr/>
          <p:nvPr/>
        </p:nvSpPr>
        <p:spPr bwMode="auto">
          <a:xfrm>
            <a:off x="5105520" y="1612080"/>
            <a:ext cx="4202640" cy="207396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4" name="Text 5"/>
          <p:cNvSpPr/>
          <p:nvPr/>
        </p:nvSpPr>
        <p:spPr bwMode="auto">
          <a:xfrm>
            <a:off x="5330520" y="181548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Created time sets of equal navigational status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 6"/>
          <p:cNvSpPr/>
          <p:nvPr/>
        </p:nvSpPr>
        <p:spPr bwMode="auto">
          <a:xfrm>
            <a:off x="5330520" y="254412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Created time sets of equal navigational status (e.g., 15 minutes or 2 hours).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Shape 7"/>
          <p:cNvSpPr/>
          <p:nvPr/>
        </p:nvSpPr>
        <p:spPr bwMode="auto">
          <a:xfrm>
            <a:off x="684720" y="3882240"/>
            <a:ext cx="4202640" cy="363960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7" name="Text 8"/>
          <p:cNvSpPr/>
          <p:nvPr/>
        </p:nvSpPr>
        <p:spPr bwMode="auto">
          <a:xfrm>
            <a:off x="910440" y="4085640"/>
            <a:ext cx="375192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Key features: Timestamp, Navigational Status (target), SOG, COG, Heading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 9"/>
          <p:cNvSpPr/>
          <p:nvPr/>
        </p:nvSpPr>
        <p:spPr bwMode="auto">
          <a:xfrm>
            <a:off x="910440" y="542556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Key features: Timestamp, Navigational Status (target), SOG, COG, Heading.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Shape 10"/>
          <p:cNvSpPr/>
          <p:nvPr/>
        </p:nvSpPr>
        <p:spPr bwMode="auto">
          <a:xfrm>
            <a:off x="5105520" y="3882240"/>
            <a:ext cx="4202640" cy="363960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defRPr/>
            </a:pPr>
            <a:endParaRPr lang="de-DE" sz="1800" b="0" u="none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90" name="Text 11"/>
          <p:cNvSpPr/>
          <p:nvPr/>
        </p:nvSpPr>
        <p:spPr bwMode="auto">
          <a:xfrm>
            <a:off x="5330520" y="408564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Preprocessing steps included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 12"/>
          <p:cNvSpPr/>
          <p:nvPr/>
        </p:nvSpPr>
        <p:spPr bwMode="auto">
          <a:xfrm>
            <a:off x="5330520" y="4814280"/>
            <a:ext cx="3751920" cy="25045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/>
              <a:buChar char=""/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Interpolating columns with less than 50% missing values.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/>
              <a:buChar char=""/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Standardizing datasets to the same length and interval.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/>
              <a:buChar char=""/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Subtracting the initial course from all COG and Heading values.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/>
              <a:buChar char=""/>
              <a:tabLst>
                <a:tab pos="0" algn="l"/>
              </a:tabLst>
              <a:defRPr/>
            </a:pPr>
            <a:r>
              <a:rPr lang="en-US" sz="15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Cyclical encoding of circular values like COG and Heading.</a:t>
            </a:r>
            <a:endParaRPr lang="de-DE" sz="15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3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Text 0"/>
          <p:cNvSpPr/>
          <p:nvPr/>
        </p:nvSpPr>
        <p:spPr bwMode="auto">
          <a:xfrm>
            <a:off x="770040" y="900000"/>
            <a:ext cx="6170039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Baseline Model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 1"/>
          <p:cNvSpPr/>
          <p:nvPr/>
        </p:nvSpPr>
        <p:spPr bwMode="auto">
          <a:xfrm>
            <a:off x="770040" y="2288520"/>
            <a:ext cx="60876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Random Forest models were tested with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 2"/>
          <p:cNvSpPr/>
          <p:nvPr/>
        </p:nvSpPr>
        <p:spPr bwMode="auto">
          <a:xfrm>
            <a:off x="770040" y="2920680"/>
            <a:ext cx="6149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/>
              <a:buChar char=""/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sequential and aggregated input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 3"/>
          <p:cNvSpPr/>
          <p:nvPr/>
        </p:nvSpPr>
        <p:spPr bwMode="auto">
          <a:xfrm>
            <a:off x="770040" y="3402000"/>
            <a:ext cx="6149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/>
              <a:buChar char=""/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all classes and with only 2 classes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 4"/>
          <p:cNvSpPr/>
          <p:nvPr/>
        </p:nvSpPr>
        <p:spPr bwMode="auto">
          <a:xfrm>
            <a:off x="7530480" y="2288520"/>
            <a:ext cx="567468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24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Tested on 15-minute and 2-hour sets</a:t>
            </a:r>
            <a:endParaRPr lang="de-DE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 5"/>
          <p:cNvSpPr/>
          <p:nvPr/>
        </p:nvSpPr>
        <p:spPr bwMode="auto">
          <a:xfrm>
            <a:off x="7530480" y="2920680"/>
            <a:ext cx="614952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>
              <a:lnSpc>
                <a:spcPts val="31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Accuracy ranged between 0.68 and 0.78, with some classes not recognized. Visualization and feature importance analysis helped understand the model's behavior.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"/>
          <p:cNvSpPr/>
          <p:nvPr/>
        </p:nvSpPr>
        <p:spPr bwMode="auto">
          <a:xfrm>
            <a:off x="3960000" y="4860000"/>
            <a:ext cx="7020000" cy="270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de-DE" sz="1800" b="0" u="none" strike="noStrike">
                <a:solidFill>
                  <a:srgbClr val="000000"/>
                </a:solidFill>
                <a:latin typeface="Arial"/>
              </a:rPr>
              <a:t>Placeholder</a:t>
            </a:r>
            <a:endParaRPr lang="de-DE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735926" name="Text 0"/>
          <p:cNvSpPr/>
          <p:nvPr/>
        </p:nvSpPr>
        <p:spPr bwMode="auto">
          <a:xfrm>
            <a:off x="770040" y="268968"/>
            <a:ext cx="4211551" cy="770472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8"/>
              </a:lnSpc>
              <a:tabLst>
                <a:tab pos="0" algn="l"/>
              </a:tabLst>
              <a:defRPr/>
            </a:pPr>
            <a:r>
              <a:rPr lang="en-US" sz="4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Baseline Model</a:t>
            </a:r>
            <a:endParaRPr lang="de-DE" sz="48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9759572" name="" descr=""/>
          <p:cNvPicPr/>
          <p:nvPr/>
        </p:nvPicPr>
        <p:blipFill>
          <a:blip r:embed="rId2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48403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208" y="1039368"/>
            <a:ext cx="14582774" cy="3486150"/>
          </a:xfrm>
          <a:prstGeom prst="rect">
            <a:avLst/>
          </a:prstGeom>
        </p:spPr>
      </p:pic>
      <p:pic>
        <p:nvPicPr>
          <p:cNvPr id="9977811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43000" y="4822031"/>
            <a:ext cx="2549156" cy="3061549"/>
          </a:xfrm>
          <a:prstGeom prst="rect">
            <a:avLst/>
          </a:prstGeom>
        </p:spPr>
      </p:pic>
      <p:pic>
        <p:nvPicPr>
          <p:cNvPr id="9257486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774406" y="4822031"/>
            <a:ext cx="2549156" cy="1898590"/>
          </a:xfrm>
          <a:prstGeom prst="rect">
            <a:avLst/>
          </a:prstGeom>
        </p:spPr>
      </p:pic>
      <p:pic>
        <p:nvPicPr>
          <p:cNvPr id="99823100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393906" y="4822031"/>
            <a:ext cx="2562432" cy="1898590"/>
          </a:xfrm>
          <a:prstGeom prst="rect">
            <a:avLst/>
          </a:prstGeom>
        </p:spPr>
      </p:pic>
      <p:pic>
        <p:nvPicPr>
          <p:cNvPr id="15253720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1691937" y="4822031"/>
            <a:ext cx="2430093" cy="3132914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2477718" y="4417218"/>
            <a:ext cx="428625" cy="428625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081267" name=""/>
          <p:cNvCxnSpPr>
            <a:cxnSpLocks/>
            <a:endCxn id="925748693" idx="0"/>
          </p:cNvCxnSpPr>
          <p:nvPr/>
        </p:nvCxnSpPr>
        <p:spPr bwMode="auto">
          <a:xfrm rot="0" flipH="0" flipV="0">
            <a:off x="4763718" y="4441030"/>
            <a:ext cx="1285265" cy="380999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071212" name=""/>
          <p:cNvCxnSpPr>
            <a:cxnSpLocks/>
            <a:endCxn id="998231002" idx="0"/>
          </p:cNvCxnSpPr>
          <p:nvPr/>
        </p:nvCxnSpPr>
        <p:spPr bwMode="auto">
          <a:xfrm rot="0" flipH="0" flipV="0">
            <a:off x="6525842" y="4441030"/>
            <a:ext cx="3149279" cy="38100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393634" name=""/>
          <p:cNvCxnSpPr>
            <a:cxnSpLocks/>
            <a:endCxn id="152537207" idx="0"/>
          </p:cNvCxnSpPr>
          <p:nvPr/>
        </p:nvCxnSpPr>
        <p:spPr bwMode="auto">
          <a:xfrm rot="0" flipH="0" flipV="0">
            <a:off x="10117297" y="4417218"/>
            <a:ext cx="2789686" cy="404812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7777167" name=""/>
          <p:cNvSpPr txBox="1"/>
          <p:nvPr/>
        </p:nvSpPr>
        <p:spPr bwMode="auto">
          <a:xfrm flipH="0" flipV="0">
            <a:off x="7621218" y="5451268"/>
            <a:ext cx="538903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solidFill>
                  <a:srgbClr val="FF0000"/>
                </a:solidFill>
                <a:latin typeface="Abyssinica SIL"/>
                <a:ea typeface="Abyssinica SIL"/>
                <a:cs typeface="Abyssinica SIL"/>
              </a:rPr>
              <a:t>⩯</a:t>
            </a:r>
            <a:endParaRPr sz="3600">
              <a:solidFill>
                <a:schemeClr val="bg1"/>
              </a:solidFill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3013499" y="6286499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495048" name=""/>
          <p:cNvCxnSpPr>
            <a:cxnSpLocks/>
          </p:cNvCxnSpPr>
          <p:nvPr/>
        </p:nvCxnSpPr>
        <p:spPr bwMode="auto">
          <a:xfrm flipH="0" flipV="0">
            <a:off x="3013498" y="6762748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10939" name=""/>
          <p:cNvCxnSpPr>
            <a:cxnSpLocks/>
          </p:cNvCxnSpPr>
          <p:nvPr/>
        </p:nvCxnSpPr>
        <p:spPr bwMode="auto">
          <a:xfrm flipH="0" flipV="0">
            <a:off x="3013498" y="7000873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161663" name=""/>
          <p:cNvCxnSpPr>
            <a:cxnSpLocks/>
          </p:cNvCxnSpPr>
          <p:nvPr/>
        </p:nvCxnSpPr>
        <p:spPr bwMode="auto">
          <a:xfrm flipH="0" flipV="0">
            <a:off x="3013498" y="7477123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077890" name=""/>
          <p:cNvCxnSpPr>
            <a:cxnSpLocks/>
          </p:cNvCxnSpPr>
          <p:nvPr/>
        </p:nvCxnSpPr>
        <p:spPr bwMode="auto">
          <a:xfrm flipH="0" flipV="0">
            <a:off x="13431467" y="6405561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9682835" name=""/>
          <p:cNvCxnSpPr>
            <a:cxnSpLocks/>
          </p:cNvCxnSpPr>
          <p:nvPr/>
        </p:nvCxnSpPr>
        <p:spPr bwMode="auto">
          <a:xfrm flipH="0" flipV="0">
            <a:off x="13431466" y="6881810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2381287" name=""/>
          <p:cNvCxnSpPr>
            <a:cxnSpLocks/>
          </p:cNvCxnSpPr>
          <p:nvPr/>
        </p:nvCxnSpPr>
        <p:spPr bwMode="auto">
          <a:xfrm flipH="0" flipV="0">
            <a:off x="13431466" y="7119936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934399" name=""/>
          <p:cNvCxnSpPr>
            <a:cxnSpLocks/>
          </p:cNvCxnSpPr>
          <p:nvPr/>
        </p:nvCxnSpPr>
        <p:spPr bwMode="auto">
          <a:xfrm flipH="0" flipV="0">
            <a:off x="13431466" y="7536654"/>
            <a:ext cx="583405" cy="0"/>
          </a:xfrm>
          <a:prstGeom prst="line">
            <a:avLst/>
          </a:prstGeom>
          <a:ln w="1904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0" y="0"/>
            <a:ext cx="14629680" cy="246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 bwMode="auto">
          <a:xfrm>
            <a:off x="691560" y="3013200"/>
            <a:ext cx="790884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4850"/>
              </a:lnSpc>
              <a:tabLst>
                <a:tab pos="0" algn="l"/>
              </a:tabLst>
              <a:defRPr/>
            </a:pPr>
            <a:r>
              <a:rPr lang="en-US" sz="3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Model Definition and Evaluation</a:t>
            </a:r>
            <a:endParaRPr lang="de-DE" sz="38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Image 1" descr="preencoded.png"/>
          <p:cNvPicPr/>
          <p:nvPr/>
        </p:nvPicPr>
        <p:blipFill>
          <a:blip r:embed="rId3"/>
          <a:stretch/>
        </p:blipFill>
        <p:spPr bwMode="auto">
          <a:xfrm>
            <a:off x="441576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1"/>
          <p:cNvSpPr/>
          <p:nvPr/>
        </p:nvSpPr>
        <p:spPr bwMode="auto">
          <a:xfrm>
            <a:off x="691560" y="4618440"/>
            <a:ext cx="421740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LSTM models were developed to analyze time-series data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 2"/>
          <p:cNvSpPr/>
          <p:nvPr/>
        </p:nvSpPr>
        <p:spPr bwMode="auto">
          <a:xfrm>
            <a:off x="691560" y="5354280"/>
            <a:ext cx="4217400" cy="12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An LSTM model with a sliding window approach proved best. A lot of different approaches did not perform better that 0,8 accuracy.</a:t>
            </a:r>
            <a:endParaRPr lang="de-DE" sz="155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ext 3"/>
          <p:cNvSpPr/>
          <p:nvPr/>
        </p:nvSpPr>
        <p:spPr bwMode="auto">
          <a:xfrm>
            <a:off x="691560" y="6737400"/>
            <a:ext cx="4217400" cy="94787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(A curiosity is the computer vision CNN with binary classification of color-coded trajectories.)</a:t>
            </a:r>
            <a:endParaRPr lang="de-DE" sz="15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7" name="Image 2" descr="preencoded.png"/>
          <p:cNvPicPr/>
          <p:nvPr/>
        </p:nvPicPr>
        <p:blipFill>
          <a:blip r:embed="rId4"/>
          <a:stretch/>
        </p:blipFill>
        <p:spPr bwMode="auto">
          <a:xfrm>
            <a:off x="893052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4"/>
          <p:cNvSpPr/>
          <p:nvPr/>
        </p:nvSpPr>
        <p:spPr bwMode="auto">
          <a:xfrm>
            <a:off x="6954480" y="4618440"/>
            <a:ext cx="2469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Challenges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 5"/>
          <p:cNvSpPr/>
          <p:nvPr/>
        </p:nvSpPr>
        <p:spPr bwMode="auto">
          <a:xfrm>
            <a:off x="5205960" y="5045400"/>
            <a:ext cx="4217400" cy="12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Challenges: At first only  moderate results with positional data included. Poor results without positional data, even with class weights.</a:t>
            </a:r>
            <a:endParaRPr lang="de-DE" sz="15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" name="Image 3" descr="preencoded.png"/>
          <p:cNvPicPr/>
          <p:nvPr/>
        </p:nvPicPr>
        <p:blipFill>
          <a:blip r:embed="rId5"/>
          <a:stretch/>
        </p:blipFill>
        <p:spPr bwMode="auto">
          <a:xfrm>
            <a:off x="1344492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6"/>
          <p:cNvSpPr/>
          <p:nvPr/>
        </p:nvSpPr>
        <p:spPr bwMode="auto">
          <a:xfrm>
            <a:off x="11468880" y="4618440"/>
            <a:ext cx="2469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r">
              <a:lnSpc>
                <a:spcPts val="2401"/>
              </a:lnSpc>
              <a:tabLst>
                <a:tab pos="0" algn="l"/>
              </a:tabLst>
              <a:defRPr/>
            </a:pPr>
            <a:r>
              <a:rPr lang="en-US" sz="19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Improvements</a:t>
            </a:r>
            <a:endParaRPr lang="de-DE" sz="19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 7"/>
          <p:cNvSpPr/>
          <p:nvPr/>
        </p:nvSpPr>
        <p:spPr bwMode="auto">
          <a:xfrm>
            <a:off x="9720720" y="5045400"/>
            <a:ext cx="4217400" cy="22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449"/>
              </a:lnSpc>
              <a:tabLst>
                <a:tab pos="0" algn="l"/>
              </a:tabLst>
              <a:defRPr/>
            </a:pPr>
            <a:r>
              <a:rPr lang="en-US" sz="155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Improvements: Subtracting the initial course and cyclical encoding improved accuracy. Aggregating datasets into vectors for uniform time-slots showed better performance. Sliding window approach significantly enhanced accuracy (up to 0.99).</a:t>
            </a:r>
            <a:endParaRPr lang="de-DE" sz="15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6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" name="Image 5" descr="preencoded.png"/>
          <p:cNvPicPr/>
          <p:nvPr/>
        </p:nvPicPr>
        <p:blipFill>
          <a:blip r:embed="rId2"/>
          <a:stretch/>
        </p:blipFill>
        <p:spPr bwMode="auto">
          <a:xfrm>
            <a:off x="0" y="0"/>
            <a:ext cx="14629680" cy="246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13"/>
          <p:cNvSpPr/>
          <p:nvPr/>
        </p:nvSpPr>
        <p:spPr bwMode="auto">
          <a:xfrm>
            <a:off x="691560" y="3013200"/>
            <a:ext cx="790884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4850"/>
              </a:lnSpc>
              <a:tabLst>
                <a:tab pos="0" algn="l"/>
              </a:tabLst>
              <a:defRPr/>
            </a:pPr>
            <a:r>
              <a:rPr lang="en-US" sz="385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Model Definition and Evaluation</a:t>
            </a:r>
            <a:endParaRPr lang="de-DE" sz="385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38064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1059" y="5060156"/>
            <a:ext cx="9057414" cy="2750343"/>
          </a:xfrm>
          <a:prstGeom prst="rect">
            <a:avLst/>
          </a:prstGeom>
        </p:spPr>
      </p:pic>
      <p:pic>
        <p:nvPicPr>
          <p:cNvPr id="5291111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155780" y="511968"/>
            <a:ext cx="6025781" cy="4218046"/>
          </a:xfrm>
          <a:prstGeom prst="rect">
            <a:avLst/>
          </a:prstGeom>
        </p:spPr>
      </p:pic>
      <p:pic>
        <p:nvPicPr>
          <p:cNvPr id="788063991" name="" descr=""/>
          <p:cNvPicPr/>
          <p:nvPr/>
        </p:nvPicPr>
        <p:blipFill>
          <a:blip r:embed="rId5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2"/>
          <a:stretch/>
        </p:blipFill>
        <p:spPr bwMode="auto"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 0"/>
          <p:cNvSpPr/>
          <p:nvPr/>
        </p:nvSpPr>
        <p:spPr bwMode="auto">
          <a:xfrm>
            <a:off x="7149960" y="180000"/>
            <a:ext cx="6170039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>
              <a:lnSpc>
                <a:spcPts val="6049"/>
              </a:lnSpc>
              <a:tabLst>
                <a:tab pos="0" algn="l"/>
              </a:tabLst>
              <a:defRPr/>
            </a:pPr>
            <a:r>
              <a:rPr lang="en-US" sz="4000" b="0" u="none" strike="noStrike">
                <a:solidFill>
                  <a:srgbClr val="F5F0F0"/>
                </a:solidFill>
                <a:latin typeface="Merriweather"/>
                <a:ea typeface="Merriweather"/>
              </a:rPr>
              <a:t>Evaluation and Results</a:t>
            </a:r>
            <a:endParaRPr lang="de-DE" sz="40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 1"/>
          <p:cNvSpPr/>
          <p:nvPr/>
        </p:nvSpPr>
        <p:spPr bwMode="auto">
          <a:xfrm>
            <a:off x="5040000" y="800280"/>
            <a:ext cx="352224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6401"/>
              </a:lnSpc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99%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 2"/>
          <p:cNvSpPr/>
          <p:nvPr/>
        </p:nvSpPr>
        <p:spPr bwMode="auto">
          <a:xfrm>
            <a:off x="5258880" y="15951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1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Accuracy</a:t>
            </a:r>
            <a:endParaRPr lang="de-DE" sz="1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 3"/>
          <p:cNvSpPr/>
          <p:nvPr/>
        </p:nvSpPr>
        <p:spPr bwMode="auto">
          <a:xfrm>
            <a:off x="6480000" y="800280"/>
            <a:ext cx="352260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6401"/>
              </a:lnSpc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99%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 bwMode="auto">
          <a:xfrm>
            <a:off x="6698880" y="15951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1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Precision</a:t>
            </a:r>
            <a:endParaRPr lang="de-DE" sz="1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Text 5"/>
          <p:cNvSpPr/>
          <p:nvPr/>
        </p:nvSpPr>
        <p:spPr bwMode="auto">
          <a:xfrm>
            <a:off x="5040000" y="1980000"/>
            <a:ext cx="352224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6401"/>
              </a:lnSpc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98%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 6"/>
          <p:cNvSpPr/>
          <p:nvPr/>
        </p:nvSpPr>
        <p:spPr bwMode="auto">
          <a:xfrm>
            <a:off x="5258880" y="27939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1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Recall</a:t>
            </a:r>
            <a:endParaRPr lang="de-DE" sz="1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 7"/>
          <p:cNvSpPr/>
          <p:nvPr/>
        </p:nvSpPr>
        <p:spPr bwMode="auto">
          <a:xfrm>
            <a:off x="6480000" y="1980000"/>
            <a:ext cx="352260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6401"/>
              </a:lnSpc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99%</a:t>
            </a:r>
            <a:endParaRPr lang="de-DE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 8"/>
          <p:cNvSpPr/>
          <p:nvPr/>
        </p:nvSpPr>
        <p:spPr bwMode="auto">
          <a:xfrm>
            <a:off x="6698880" y="27939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 anchor="t">
            <a:noAutofit/>
          </a:bodyPr>
          <a:p>
            <a:pPr algn="ctr">
              <a:lnSpc>
                <a:spcPts val="2999"/>
              </a:lnSpc>
              <a:tabLst>
                <a:tab pos="0" algn="l"/>
              </a:tabLst>
              <a:defRPr/>
            </a:pPr>
            <a:r>
              <a:rPr lang="en-US" sz="1200" b="0" u="none" strike="noStrike">
                <a:solidFill>
                  <a:srgbClr val="E2E6E9"/>
                </a:solidFill>
                <a:latin typeface="Merriweather"/>
                <a:ea typeface="Merriweather"/>
              </a:rPr>
              <a:t>F1 Score</a:t>
            </a:r>
            <a:endParaRPr lang="de-DE" sz="1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3"/>
          <a:stretch/>
        </p:blipFill>
        <p:spPr bwMode="auto"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"/>
          <p:cNvSpPr/>
          <p:nvPr/>
        </p:nvSpPr>
        <p:spPr bwMode="auto">
          <a:xfrm>
            <a:off x="10440000" y="144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de-DE" sz="1800" b="0" u="none" strike="noStrike">
                <a:solidFill>
                  <a:srgbClr val="000000"/>
                </a:solidFill>
                <a:latin typeface="Arial"/>
              </a:rPr>
              <a:t>Placeholder</a:t>
            </a:r>
            <a:endParaRPr lang="de-DE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 bwMode="auto">
          <a:xfrm>
            <a:off x="10440000" y="468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de-DE" sz="1800" b="0" u="none" strike="noStrike">
                <a:solidFill>
                  <a:srgbClr val="000000"/>
                </a:solidFill>
                <a:latin typeface="Arial"/>
              </a:rPr>
              <a:t>Placeholder</a:t>
            </a:r>
            <a:endParaRPr lang="de-DE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 bwMode="auto">
          <a:xfrm>
            <a:off x="6120000" y="468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 algn="ctr">
              <a:defRPr/>
            </a:pPr>
            <a:r>
              <a:rPr lang="de-DE" sz="1800" b="0" u="none" strike="noStrike">
                <a:solidFill>
                  <a:srgbClr val="000000"/>
                </a:solidFill>
                <a:latin typeface="Arial"/>
              </a:rPr>
              <a:t>Placeholder</a:t>
            </a:r>
            <a:endParaRPr lang="de-DE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_rels/theme9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ppt/theme/theme9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ONLYOFFICE/7.2.2.56</Application>
  <DocSecurity>0</DocSecurity>
  <PresentationFormat/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Theme 8</vt:lpstr>
      <vt:lpstr>Theme 9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>de-DE</dc:language>
  <cp:lastModifiedBy/>
  <cp:revision>10</cp:revision>
  <dcterms:created xsi:type="dcterms:W3CDTF">2025-01-26T20:15:55Z</dcterms:created>
  <dcterms:modified xsi:type="dcterms:W3CDTF">2025-01-28T22:00:04Z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11</vt:i4>
  </property>
  <property fmtid="{D5CDD505-2E9C-101B-9397-08002B2CF9AE}" pid="4" name="PresentationFormat">
    <vt:lpwstr>On-screen Show (16:9)</vt:lpwstr>
  </property>
  <property fmtid="{D5CDD505-2E9C-101B-9397-08002B2CF9AE}" pid="5" name="Slides">
    <vt:i4>11</vt:i4>
  </property>
</Properties>
</file>